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5266d4c11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5266d4c11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5266d4c11_1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5266d4c11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d522b5029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d522b5029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525a19cf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d525a19cf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522b5029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d522b5029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525a19c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d525a19c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522b50296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d522b5029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522b50296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d522b50296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d522b5029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d522b5029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d522b50296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d522b50296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5266d4c11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5266d4c11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d522b5029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d522b5029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d5266d4c11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d5266d4c11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5266d4c11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d5266d4c11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5266d4c11_1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5266d4c11_1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522b5029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d522b5029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3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Relationship Id="rId4" Type="http://schemas.openxmlformats.org/officeDocument/2006/relationships/image" Target="../media/image2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0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9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470975" y="3723750"/>
            <a:ext cx="3753000" cy="759000"/>
          </a:xfrm>
          <a:prstGeom prst="rect">
            <a:avLst/>
          </a:prstGeom>
          <a:solidFill>
            <a:schemeClr val="dk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s-419" sz="1879">
                <a:solidFill>
                  <a:schemeClr val="dk1"/>
                </a:solidFill>
              </a:rPr>
              <a:t>O.D.S. Nº9: </a:t>
            </a:r>
            <a:endParaRPr b="1" sz="1879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-419" sz="1879">
                <a:solidFill>
                  <a:schemeClr val="dk1"/>
                </a:solidFill>
              </a:rPr>
              <a:t>INFRAESTRUCTURAS RESILIENTES E INNOVACIÓN</a:t>
            </a:r>
            <a:endParaRPr sz="1879">
              <a:solidFill>
                <a:schemeClr val="dk1"/>
              </a:solidFill>
            </a:endParaRPr>
          </a:p>
        </p:txBody>
      </p:sp>
      <p:sp>
        <p:nvSpPr>
          <p:cNvPr id="55" name="Google Shape;55;p13"/>
          <p:cNvSpPr txBox="1"/>
          <p:nvPr>
            <p:ph idx="2" type="body"/>
          </p:nvPr>
        </p:nvSpPr>
        <p:spPr>
          <a:xfrm>
            <a:off x="4883125" y="1150950"/>
            <a:ext cx="3968400" cy="333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400">
                <a:highlight>
                  <a:srgbClr val="4A86E8"/>
                </a:highlight>
              </a:rPr>
              <a:t>Autores: </a:t>
            </a:r>
            <a:endParaRPr b="1" i="1" sz="1400">
              <a:highlight>
                <a:srgbClr val="4A86E8"/>
              </a:highlight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i="1" lang="es-419" sz="1400"/>
              <a:t>Mauro Miguel Ríos (Leg. 84935)</a:t>
            </a:r>
            <a:endParaRPr i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i="1" lang="es-419" sz="1400"/>
              <a:t>Lucas Fernando Medrano (Leg. 93907)</a:t>
            </a:r>
            <a:endParaRPr i="1"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i="1" lang="es-419" sz="1400"/>
              <a:t>Marcos Raúl Gatica (Leg. 402006)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400">
                <a:highlight>
                  <a:srgbClr val="FF9900"/>
                </a:highlight>
              </a:rPr>
              <a:t>Curso:</a:t>
            </a:r>
            <a:r>
              <a:rPr b="1" i="1" lang="es-419" sz="1400"/>
              <a:t> </a:t>
            </a:r>
            <a:r>
              <a:rPr i="1" lang="es-419" sz="1400"/>
              <a:t>2R4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400">
                <a:highlight>
                  <a:srgbClr val="6AA84F"/>
                </a:highlight>
              </a:rPr>
              <a:t>Asignatura:</a:t>
            </a:r>
            <a:r>
              <a:rPr b="1" i="1" lang="es-419" sz="1400"/>
              <a:t> </a:t>
            </a:r>
            <a:r>
              <a:rPr i="1" lang="es-419" sz="1400"/>
              <a:t>Química general.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400">
                <a:highlight>
                  <a:srgbClr val="CC4125"/>
                </a:highlight>
              </a:rPr>
              <a:t>I</a:t>
            </a:r>
            <a:r>
              <a:rPr b="1" i="1" lang="es-419" sz="1400">
                <a:highlight>
                  <a:srgbClr val="CC4125"/>
                </a:highlight>
              </a:rPr>
              <a:t>nstitución:</a:t>
            </a:r>
            <a:r>
              <a:rPr b="1" i="1" lang="es-419" sz="1400"/>
              <a:t> </a:t>
            </a:r>
            <a:r>
              <a:rPr i="1" lang="es-419" sz="1400"/>
              <a:t>Universidad Tecnológica Nacional - Facultad Regional de Córdoba</a:t>
            </a:r>
            <a:endParaRPr i="1" sz="15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963" y="1579388"/>
            <a:ext cx="2117025" cy="1984725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788" y="679175"/>
            <a:ext cx="553398" cy="6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2695575" y="1122713"/>
            <a:ext cx="5720700" cy="31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419" sz="1700">
                <a:solidFill>
                  <a:schemeClr val="dk1"/>
                </a:solidFill>
              </a:rPr>
              <a:t>Absorción de CO₂ por los Océanos y Acidificación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s-419" sz="1700">
                <a:solidFill>
                  <a:schemeClr val="dk1"/>
                </a:solidFill>
              </a:rPr>
              <a:t>Proceso</a:t>
            </a:r>
            <a:r>
              <a:rPr lang="es-419" sz="1700">
                <a:solidFill>
                  <a:schemeClr val="dk1"/>
                </a:solidFill>
              </a:rPr>
              <a:t>: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dk1"/>
                </a:solidFill>
              </a:rPr>
              <a:t> CO₂ + H2O ⇋ </a:t>
            </a:r>
            <a:r>
              <a:rPr b="1" lang="es-419" sz="1700">
                <a:solidFill>
                  <a:schemeClr val="dk1"/>
                </a:solidFill>
              </a:rPr>
              <a:t>ácido carbónico (H₂CO₃)</a:t>
            </a:r>
            <a:r>
              <a:rPr lang="es-419" sz="1700">
                <a:solidFill>
                  <a:schemeClr val="dk1"/>
                </a:solidFill>
              </a:rPr>
              <a:t>.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s-419" sz="1700">
                <a:solidFill>
                  <a:schemeClr val="dk1"/>
                </a:solidFill>
              </a:rPr>
              <a:t>Impacto en el pH</a:t>
            </a:r>
            <a:r>
              <a:rPr lang="es-419" sz="1700">
                <a:solidFill>
                  <a:schemeClr val="dk1"/>
                </a:solidFill>
              </a:rPr>
              <a:t>: 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-419" sz="1700">
                <a:solidFill>
                  <a:schemeClr val="dk1"/>
                </a:solidFill>
              </a:rPr>
              <a:t>Aumenta la concentración de iones H⁺ en el agua, lo que reduce los iones carbonato (CO₃²⁻) necesarios para organismos marinos que necesitan calcificación (ej. ostras y </a:t>
            </a:r>
            <a:r>
              <a:rPr lang="es-419" sz="1700">
                <a:solidFill>
                  <a:schemeClr val="dk1"/>
                </a:solidFill>
              </a:rPr>
              <a:t>corales).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2"/>
          <p:cNvSpPr/>
          <p:nvPr/>
        </p:nvSpPr>
        <p:spPr>
          <a:xfrm>
            <a:off x="0" y="265025"/>
            <a:ext cx="5194800" cy="515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CÓMO CONTAMINA EL CO2</a:t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3075"/>
            <a:ext cx="2207875" cy="22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/>
        </p:nvSpPr>
        <p:spPr>
          <a:xfrm>
            <a:off x="4381800" y="1044400"/>
            <a:ext cx="4762200" cy="43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rgbClr val="4A86E8"/>
                </a:solidFill>
              </a:rPr>
              <a:t>Efecto de la Temperatura en la Solubilidad de Gases</a:t>
            </a:r>
            <a:endParaRPr b="1" sz="1600">
              <a:solidFill>
                <a:srgbClr val="4A86E8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s-419" sz="1600">
                <a:solidFill>
                  <a:srgbClr val="4A86E8"/>
                </a:solidFill>
              </a:rPr>
              <a:t>Ley de Henry</a:t>
            </a:r>
            <a:r>
              <a:rPr lang="es-419" sz="1600">
                <a:solidFill>
                  <a:srgbClr val="4A86E8"/>
                </a:solidFill>
              </a:rPr>
              <a:t>: </a:t>
            </a:r>
            <a:r>
              <a:rPr lang="es-419" sz="1600">
                <a:solidFill>
                  <a:schemeClr val="dk1"/>
                </a:solidFill>
              </a:rPr>
              <a:t>La </a:t>
            </a:r>
            <a:r>
              <a:rPr b="1" lang="es-419" sz="1600">
                <a:solidFill>
                  <a:schemeClr val="dk1"/>
                </a:solidFill>
              </a:rPr>
              <a:t>solubilidad de los gases</a:t>
            </a:r>
            <a:r>
              <a:rPr lang="es-419" sz="1600">
                <a:solidFill>
                  <a:schemeClr val="dk1"/>
                </a:solidFill>
              </a:rPr>
              <a:t> en los líquidos disminuye al aumentar la temperatura.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s-419" sz="1600">
                <a:solidFill>
                  <a:srgbClr val="4A86E8"/>
                </a:solidFill>
              </a:rPr>
              <a:t>Consecuencia</a:t>
            </a:r>
            <a:r>
              <a:rPr lang="es-419" sz="1600">
                <a:solidFill>
                  <a:srgbClr val="4A86E8"/>
                </a:solidFill>
              </a:rPr>
              <a:t>: </a:t>
            </a:r>
            <a:r>
              <a:rPr lang="es-419" sz="1600">
                <a:solidFill>
                  <a:schemeClr val="dk1"/>
                </a:solidFill>
              </a:rPr>
              <a:t>A mayor temperatura, el equilib</a:t>
            </a:r>
            <a:r>
              <a:rPr lang="es-419" sz="1600">
                <a:solidFill>
                  <a:schemeClr val="dk1"/>
                </a:solidFill>
              </a:rPr>
              <a:t>rio se desplaza hacia la fase gaseosa, reduciendo la cantidad de oxígeno y otros gases disueltos en el agua, lo que afecta la vida marina.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575" y="2738475"/>
            <a:ext cx="1924050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3"/>
          <p:cNvSpPr/>
          <p:nvPr/>
        </p:nvSpPr>
        <p:spPr>
          <a:xfrm>
            <a:off x="0" y="265025"/>
            <a:ext cx="5194800" cy="515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CÓMO CONTAMINA EL CO2</a:t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1" name="Google Shape;15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21" y="1412021"/>
            <a:ext cx="3862724" cy="277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/>
        </p:nvSpPr>
        <p:spPr>
          <a:xfrm>
            <a:off x="4435775" y="2604675"/>
            <a:ext cx="22965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>
                <a:solidFill>
                  <a:srgbClr val="6FA8DC"/>
                </a:solidFill>
              </a:rPr>
              <a:t>I</a:t>
            </a:r>
            <a:r>
              <a:rPr b="1" lang="es-419" sz="1900">
                <a:solidFill>
                  <a:schemeClr val="dk1"/>
                </a:solidFill>
              </a:rPr>
              <a:t>TE</a:t>
            </a:r>
            <a:r>
              <a:rPr b="1" lang="es-419" sz="1900">
                <a:solidFill>
                  <a:srgbClr val="FF0000"/>
                </a:solidFill>
              </a:rPr>
              <a:t>R</a:t>
            </a:r>
            <a:r>
              <a:rPr b="1" lang="es-419" sz="1900">
                <a:solidFill>
                  <a:schemeClr val="lt2"/>
                </a:solidFill>
              </a:rPr>
              <a:t> &amp;</a:t>
            </a:r>
            <a:endParaRPr b="1" sz="1900">
              <a:solidFill>
                <a:schemeClr val="lt2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>
                <a:solidFill>
                  <a:srgbClr val="999999"/>
                </a:solidFill>
              </a:rPr>
              <a:t>Wen</a:t>
            </a:r>
            <a:r>
              <a:rPr b="1" lang="es-419" sz="1900">
                <a:solidFill>
                  <a:srgbClr val="FF0000"/>
                </a:solidFill>
              </a:rPr>
              <a:t>dels</a:t>
            </a:r>
            <a:r>
              <a:rPr b="1" lang="es-419" sz="1900">
                <a:solidFill>
                  <a:srgbClr val="FFFF00"/>
                </a:solidFill>
              </a:rPr>
              <a:t>tein</a:t>
            </a:r>
            <a:r>
              <a:rPr b="1" lang="es-419" sz="1900">
                <a:solidFill>
                  <a:schemeClr val="lt2"/>
                </a:solidFill>
              </a:rPr>
              <a:t> 7-X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4200" y="811700"/>
            <a:ext cx="2885451" cy="231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4200" y="3263150"/>
            <a:ext cx="2715324" cy="16789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4"/>
          <p:cNvSpPr/>
          <p:nvPr/>
        </p:nvSpPr>
        <p:spPr>
          <a:xfrm>
            <a:off x="0" y="265025"/>
            <a:ext cx="7575600" cy="5151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INNOVACIONES QUE LO SOLUCIONARÍAN</a:t>
            </a:r>
            <a:endParaRPr b="1"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0" y="1048850"/>
            <a:ext cx="2471400" cy="515100"/>
          </a:xfrm>
          <a:prstGeom prst="rect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FF9900"/>
                </a:solidFill>
              </a:rPr>
              <a:t>Fusión nuclear</a:t>
            </a:r>
            <a:endParaRPr b="1" sz="1800">
              <a:solidFill>
                <a:srgbClr val="FF9900"/>
              </a:solidFill>
            </a:endParaRPr>
          </a:p>
        </p:txBody>
      </p:sp>
      <p:sp>
        <p:nvSpPr>
          <p:cNvPr id="161" name="Google Shape;161;p24"/>
          <p:cNvSpPr txBox="1"/>
          <p:nvPr/>
        </p:nvSpPr>
        <p:spPr>
          <a:xfrm>
            <a:off x="2672750" y="2756175"/>
            <a:ext cx="1171200" cy="4665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>
                <a:solidFill>
                  <a:schemeClr val="dk1"/>
                </a:solidFill>
              </a:rPr>
              <a:t>E = m c²</a:t>
            </a:r>
            <a:endParaRPr b="1" sz="1900">
              <a:solidFill>
                <a:schemeClr val="lt2"/>
              </a:solidFill>
            </a:endParaRPr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100" y="1777325"/>
            <a:ext cx="1619250" cy="2819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Google Shape;163;p24"/>
          <p:cNvCxnSpPr/>
          <p:nvPr/>
        </p:nvCxnSpPr>
        <p:spPr>
          <a:xfrm flipH="1" rot="10800000">
            <a:off x="2081900" y="2987625"/>
            <a:ext cx="468000" cy="36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4"/>
          <p:cNvSpPr txBox="1"/>
          <p:nvPr/>
        </p:nvSpPr>
        <p:spPr>
          <a:xfrm>
            <a:off x="4853875" y="1073150"/>
            <a:ext cx="12915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>
                <a:solidFill>
                  <a:schemeClr val="lt2"/>
                </a:solidFill>
              </a:rPr>
              <a:t>Tokamak</a:t>
            </a:r>
            <a:endParaRPr b="1" sz="1900">
              <a:solidFill>
                <a:schemeClr val="lt2"/>
              </a:solidFill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4797475" y="4092500"/>
            <a:ext cx="14043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900">
                <a:solidFill>
                  <a:schemeClr val="lt2"/>
                </a:solidFill>
              </a:rPr>
              <a:t>Stellarator</a:t>
            </a:r>
            <a:endParaRPr b="1" sz="1900">
              <a:solidFill>
                <a:schemeClr val="lt2"/>
              </a:solidFill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0750" y="2235150"/>
            <a:ext cx="603450" cy="40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7" name="Google Shape;167;p24"/>
          <p:cNvCxnSpPr/>
          <p:nvPr/>
        </p:nvCxnSpPr>
        <p:spPr>
          <a:xfrm flipH="1" rot="10800000">
            <a:off x="5497975" y="3497513"/>
            <a:ext cx="3300" cy="4938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8" name="Google Shape;168;p24"/>
          <p:cNvCxnSpPr/>
          <p:nvPr/>
        </p:nvCxnSpPr>
        <p:spPr>
          <a:xfrm flipH="1">
            <a:off x="5495425" y="1569688"/>
            <a:ext cx="8400" cy="514500"/>
          </a:xfrm>
          <a:prstGeom prst="straightConnector1">
            <a:avLst/>
          </a:prstGeom>
          <a:noFill/>
          <a:ln cap="flat" cmpd="sng" w="38100">
            <a:solidFill>
              <a:srgbClr val="93C47D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9" name="Google Shape;1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5879" y="2235154"/>
            <a:ext cx="670500" cy="4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3031" y="1575538"/>
            <a:ext cx="3154620" cy="17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5"/>
          <p:cNvPicPr preferRelativeResize="0"/>
          <p:nvPr/>
        </p:nvPicPr>
        <p:blipFill rotWithShape="1">
          <a:blip r:embed="rId4">
            <a:alphaModFix/>
          </a:blip>
          <a:srcRect b="97590" l="-122090" r="122090" t="-97590"/>
          <a:stretch/>
        </p:blipFill>
        <p:spPr>
          <a:xfrm>
            <a:off x="3143725" y="1087775"/>
            <a:ext cx="1889999" cy="170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5"/>
          <p:cNvPicPr preferRelativeResize="0"/>
          <p:nvPr/>
        </p:nvPicPr>
        <p:blipFill rotWithShape="1">
          <a:blip r:embed="rId4">
            <a:alphaModFix/>
          </a:blip>
          <a:srcRect b="7961" l="12916" r="12030" t="0"/>
          <a:stretch/>
        </p:blipFill>
        <p:spPr>
          <a:xfrm>
            <a:off x="2159100" y="1087775"/>
            <a:ext cx="2412899" cy="2667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/>
          <p:nvPr/>
        </p:nvSpPr>
        <p:spPr>
          <a:xfrm>
            <a:off x="0" y="265025"/>
            <a:ext cx="7590900" cy="5151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INNOVACIONES QUE LO SOLUCIONARÍAN</a:t>
            </a:r>
            <a:endParaRPr b="1"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0" y="1012200"/>
            <a:ext cx="1731000" cy="651600"/>
          </a:xfrm>
          <a:prstGeom prst="rect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B6D7A8"/>
                </a:solidFill>
              </a:rPr>
              <a:t>Hidrógeno</a:t>
            </a:r>
            <a:r>
              <a:rPr b="1" lang="es-419" sz="1100">
                <a:solidFill>
                  <a:srgbClr val="B6D7A8"/>
                </a:solidFill>
              </a:rPr>
              <a:t> </a:t>
            </a:r>
            <a:r>
              <a:rPr b="1" lang="es-419" sz="1800">
                <a:solidFill>
                  <a:srgbClr val="B6D7A8"/>
                </a:solidFill>
              </a:rPr>
              <a:t>Verde</a:t>
            </a:r>
            <a:endParaRPr b="1" sz="1100">
              <a:solidFill>
                <a:srgbClr val="B6D7A8"/>
              </a:solidFill>
            </a:endParaRPr>
          </a:p>
        </p:txBody>
      </p:sp>
      <p:cxnSp>
        <p:nvCxnSpPr>
          <p:cNvPr id="179" name="Google Shape;179;p25"/>
          <p:cNvCxnSpPr>
            <a:stCxn id="178" idx="2"/>
            <a:endCxn id="176" idx="1"/>
          </p:cNvCxnSpPr>
          <p:nvPr/>
        </p:nvCxnSpPr>
        <p:spPr>
          <a:xfrm flipH="1" rot="-5400000">
            <a:off x="1133550" y="1395750"/>
            <a:ext cx="757500" cy="1293600"/>
          </a:xfrm>
          <a:prstGeom prst="bentConnector2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Google Shape;180;p25"/>
          <p:cNvSpPr txBox="1"/>
          <p:nvPr/>
        </p:nvSpPr>
        <p:spPr>
          <a:xfrm>
            <a:off x="2660100" y="904900"/>
            <a:ext cx="1410900" cy="4773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800">
                <a:solidFill>
                  <a:srgbClr val="B6D7A8"/>
                </a:solidFill>
              </a:rPr>
              <a:t>Electrólisis</a:t>
            </a:r>
            <a:endParaRPr b="1" sz="1800">
              <a:solidFill>
                <a:srgbClr val="B6D7A8"/>
              </a:solidFill>
            </a:endParaRPr>
          </a:p>
        </p:txBody>
      </p:sp>
      <p:cxnSp>
        <p:nvCxnSpPr>
          <p:cNvPr id="181" name="Google Shape;181;p25"/>
          <p:cNvCxnSpPr>
            <a:endCxn id="174" idx="1"/>
          </p:cNvCxnSpPr>
          <p:nvPr/>
        </p:nvCxnSpPr>
        <p:spPr>
          <a:xfrm flipH="1" rot="10800000">
            <a:off x="4573331" y="2427400"/>
            <a:ext cx="959700" cy="120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5"/>
          <p:cNvSpPr txBox="1"/>
          <p:nvPr/>
        </p:nvSpPr>
        <p:spPr>
          <a:xfrm>
            <a:off x="6404888" y="1186500"/>
            <a:ext cx="1410900" cy="4773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800">
                <a:solidFill>
                  <a:srgbClr val="B6D7A8"/>
                </a:solidFill>
              </a:rPr>
              <a:t>Proceso</a:t>
            </a:r>
            <a:endParaRPr b="1" sz="1800">
              <a:solidFill>
                <a:srgbClr val="B6D7A8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/>
        </p:nvSpPr>
        <p:spPr>
          <a:xfrm>
            <a:off x="1979925" y="5026875"/>
            <a:ext cx="768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</p:txBody>
      </p:sp>
      <p:sp>
        <p:nvSpPr>
          <p:cNvPr id="188" name="Google Shape;188;p26"/>
          <p:cNvSpPr/>
          <p:nvPr/>
        </p:nvSpPr>
        <p:spPr>
          <a:xfrm>
            <a:off x="0" y="265025"/>
            <a:ext cx="8893800" cy="515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INFRAESTRUCTURAS PARA ESAS INNOVACIONES</a:t>
            </a:r>
            <a:endParaRPr b="1"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>
            <a:off x="170225" y="2474050"/>
            <a:ext cx="2080500" cy="7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FF9900"/>
                </a:solidFill>
              </a:rPr>
              <a:t>Fusión nuclear</a:t>
            </a:r>
            <a:endParaRPr b="1" sz="1800">
              <a:solidFill>
                <a:srgbClr val="FF99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FF00"/>
                </a:solidFill>
              </a:rPr>
              <a:t>Hidrógeno verde</a:t>
            </a:r>
            <a:endParaRPr b="1" sz="1800">
              <a:solidFill>
                <a:srgbClr val="00FF00"/>
              </a:solidFill>
            </a:endParaRPr>
          </a:p>
        </p:txBody>
      </p:sp>
      <p:cxnSp>
        <p:nvCxnSpPr>
          <p:cNvPr id="190" name="Google Shape;190;p26"/>
          <p:cNvCxnSpPr>
            <a:stCxn id="189" idx="3"/>
          </p:cNvCxnSpPr>
          <p:nvPr/>
        </p:nvCxnSpPr>
        <p:spPr>
          <a:xfrm flipH="1" rot="10800000">
            <a:off x="2250725" y="2867200"/>
            <a:ext cx="520200" cy="270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1" name="Google Shape;191;p26"/>
          <p:cNvSpPr txBox="1"/>
          <p:nvPr/>
        </p:nvSpPr>
        <p:spPr>
          <a:xfrm>
            <a:off x="2664925" y="2709700"/>
            <a:ext cx="17241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00FF00"/>
                </a:solidFill>
              </a:rPr>
              <a:t>Posible </a:t>
            </a:r>
            <a:r>
              <a:rPr b="1" lang="es-419" sz="1800">
                <a:solidFill>
                  <a:srgbClr val="FF9900"/>
                </a:solidFill>
              </a:rPr>
              <a:t>con:</a:t>
            </a:r>
            <a:endParaRPr b="1" sz="1800">
              <a:solidFill>
                <a:srgbClr val="FF9900"/>
              </a:solidFill>
            </a:endParaRPr>
          </a:p>
        </p:txBody>
      </p:sp>
      <p:sp>
        <p:nvSpPr>
          <p:cNvPr id="192" name="Google Shape;192;p26"/>
          <p:cNvSpPr/>
          <p:nvPr/>
        </p:nvSpPr>
        <p:spPr>
          <a:xfrm>
            <a:off x="4674900" y="1331700"/>
            <a:ext cx="207000" cy="14739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6"/>
          <p:cNvSpPr txBox="1"/>
          <p:nvPr/>
        </p:nvSpPr>
        <p:spPr>
          <a:xfrm>
            <a:off x="4803225" y="1382850"/>
            <a:ext cx="4257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❏"/>
            </a:pPr>
            <a:r>
              <a:rPr b="1" lang="es-419" sz="1800">
                <a:solidFill>
                  <a:srgbClr val="00FF00"/>
                </a:solidFill>
              </a:rPr>
              <a:t>Avances tecnológicos continuos</a:t>
            </a:r>
            <a:endParaRPr b="1" sz="1800"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b="1" lang="es-419" sz="1800">
                <a:solidFill>
                  <a:schemeClr val="accent4"/>
                </a:solidFill>
              </a:rPr>
              <a:t>Margo regulatorio sólido</a:t>
            </a:r>
            <a:endParaRPr b="1" sz="1800">
              <a:solidFill>
                <a:schemeClr val="accent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❏"/>
            </a:pPr>
            <a:r>
              <a:rPr b="1" lang="es-419" sz="1800">
                <a:solidFill>
                  <a:srgbClr val="00FF00"/>
                </a:solidFill>
              </a:rPr>
              <a:t>Inversiones</a:t>
            </a:r>
            <a:endParaRPr b="1" sz="1800">
              <a:solidFill>
                <a:srgbClr val="00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Char char="❏"/>
            </a:pPr>
            <a:r>
              <a:rPr b="1" lang="es-419" sz="1800">
                <a:solidFill>
                  <a:schemeClr val="accent4"/>
                </a:solidFill>
              </a:rPr>
              <a:t>Colaboración</a:t>
            </a:r>
            <a:endParaRPr b="1" sz="1800">
              <a:solidFill>
                <a:schemeClr val="accent4"/>
              </a:solidFill>
            </a:endParaRPr>
          </a:p>
        </p:txBody>
      </p:sp>
      <p:pic>
        <p:nvPicPr>
          <p:cNvPr id="194" name="Google Shape;19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545" y="3405425"/>
            <a:ext cx="1247850" cy="119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675" y="1102450"/>
            <a:ext cx="1371601" cy="137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28900" y="3168575"/>
            <a:ext cx="1371601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7087" y="3232475"/>
            <a:ext cx="1371601" cy="137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9027" y="3292312"/>
            <a:ext cx="1247850" cy="1247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26"/>
          <p:cNvCxnSpPr>
            <a:endCxn id="192" idx="1"/>
          </p:cNvCxnSpPr>
          <p:nvPr/>
        </p:nvCxnSpPr>
        <p:spPr>
          <a:xfrm rot="-5400000">
            <a:off x="4133550" y="2342400"/>
            <a:ext cx="815100" cy="267600"/>
          </a:xfrm>
          <a:prstGeom prst="bentConnector2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/>
          <p:nvPr/>
        </p:nvSpPr>
        <p:spPr>
          <a:xfrm>
            <a:off x="0" y="265025"/>
            <a:ext cx="8893800" cy="515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INFRAESTRUCTURAS PARA ESAS INNOVACIONES</a:t>
            </a:r>
            <a:endParaRPr b="1"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327" y="1424035"/>
            <a:ext cx="2186900" cy="1358200"/>
          </a:xfrm>
          <a:prstGeom prst="rect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6" name="Google Shape;206;p27"/>
          <p:cNvSpPr txBox="1"/>
          <p:nvPr/>
        </p:nvSpPr>
        <p:spPr>
          <a:xfrm>
            <a:off x="3023275" y="3139475"/>
            <a:ext cx="23310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00FF00"/>
                </a:solidFill>
              </a:rPr>
              <a:t>Construir plantas de electrólisis </a:t>
            </a:r>
            <a:endParaRPr b="1">
              <a:solidFill>
                <a:srgbClr val="00FF00"/>
              </a:solidFill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813" y="1215513"/>
            <a:ext cx="1775225" cy="177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119063" y="2942575"/>
            <a:ext cx="19167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lt2"/>
                </a:solidFill>
              </a:rPr>
              <a:t>+</a:t>
            </a:r>
            <a:r>
              <a:rPr lang="es-419">
                <a:solidFill>
                  <a:schemeClr val="lt2"/>
                </a:solidFill>
              </a:rPr>
              <a:t> </a:t>
            </a:r>
            <a:r>
              <a:rPr b="1" lang="es-419">
                <a:solidFill>
                  <a:schemeClr val="accent6"/>
                </a:solidFill>
              </a:rPr>
              <a:t>Capacidad</a:t>
            </a:r>
            <a:r>
              <a:rPr b="1" lang="es-419">
                <a:solidFill>
                  <a:schemeClr val="lt2"/>
                </a:solidFill>
              </a:rPr>
              <a:t> </a:t>
            </a:r>
            <a:r>
              <a:rPr b="1" lang="es-419">
                <a:solidFill>
                  <a:srgbClr val="00FF00"/>
                </a:solidFill>
              </a:rPr>
              <a:t>de</a:t>
            </a:r>
            <a:r>
              <a:rPr b="1" lang="es-419">
                <a:solidFill>
                  <a:schemeClr val="lt2"/>
                </a:solidFill>
              </a:rPr>
              <a:t> </a:t>
            </a:r>
            <a:r>
              <a:rPr b="1" lang="es-419">
                <a:solidFill>
                  <a:srgbClr val="00FFFF"/>
                </a:solidFill>
              </a:rPr>
              <a:t>generación</a:t>
            </a:r>
            <a:endParaRPr b="1">
              <a:solidFill>
                <a:srgbClr val="00FFFF"/>
              </a:solidFill>
            </a:endParaRPr>
          </a:p>
        </p:txBody>
      </p:sp>
      <p:cxnSp>
        <p:nvCxnSpPr>
          <p:cNvPr id="209" name="Google Shape;209;p27"/>
          <p:cNvCxnSpPr>
            <a:stCxn id="207" idx="3"/>
          </p:cNvCxnSpPr>
          <p:nvPr/>
        </p:nvCxnSpPr>
        <p:spPr>
          <a:xfrm flipH="1" rot="10800000">
            <a:off x="1965037" y="2093225"/>
            <a:ext cx="916500" cy="990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7"/>
          <p:cNvCxnSpPr>
            <a:endCxn id="211" idx="1"/>
          </p:cNvCxnSpPr>
          <p:nvPr/>
        </p:nvCxnSpPr>
        <p:spPr>
          <a:xfrm flipH="1" rot="10800000">
            <a:off x="5308725" y="1229150"/>
            <a:ext cx="684000" cy="4884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27"/>
          <p:cNvSpPr txBox="1"/>
          <p:nvPr/>
        </p:nvSpPr>
        <p:spPr>
          <a:xfrm>
            <a:off x="5992725" y="971600"/>
            <a:ext cx="2901000" cy="51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Sistemas de almacenamiento de Hidrógeno</a:t>
            </a:r>
            <a:r>
              <a:rPr lang="es-419">
                <a:solidFill>
                  <a:schemeClr val="dk1"/>
                </a:solidFill>
              </a:rPr>
              <a:t> 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12" name="Google Shape;212;p27"/>
          <p:cNvCxnSpPr>
            <a:stCxn id="205" idx="3"/>
            <a:endCxn id="213" idx="1"/>
          </p:cNvCxnSpPr>
          <p:nvPr/>
        </p:nvCxnSpPr>
        <p:spPr>
          <a:xfrm>
            <a:off x="5282227" y="2103135"/>
            <a:ext cx="710400" cy="600"/>
          </a:xfrm>
          <a:prstGeom prst="bentConnector3">
            <a:avLst>
              <a:gd fmla="val 50007" name="adj1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" name="Google Shape;213;p27"/>
          <p:cNvSpPr txBox="1"/>
          <p:nvPr/>
        </p:nvSpPr>
        <p:spPr>
          <a:xfrm>
            <a:off x="5992725" y="1846325"/>
            <a:ext cx="2901000" cy="51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Redes de distribución de Hidrógeno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5992725" y="2782225"/>
            <a:ext cx="2901000" cy="51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Celdas de combustible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5992725" y="3656950"/>
            <a:ext cx="2901000" cy="5151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chemeClr val="dk1"/>
                </a:solidFill>
              </a:rPr>
              <a:t>Regulación y normativas de seguridad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216" name="Google Shape;216;p27"/>
          <p:cNvCxnSpPr>
            <a:stCxn id="214" idx="1"/>
          </p:cNvCxnSpPr>
          <p:nvPr/>
        </p:nvCxnSpPr>
        <p:spPr>
          <a:xfrm rot="10800000">
            <a:off x="5308725" y="2399875"/>
            <a:ext cx="684000" cy="6399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27"/>
          <p:cNvCxnSpPr>
            <a:stCxn id="215" idx="1"/>
            <a:endCxn id="205" idx="3"/>
          </p:cNvCxnSpPr>
          <p:nvPr/>
        </p:nvCxnSpPr>
        <p:spPr>
          <a:xfrm rot="10800000">
            <a:off x="5282325" y="2103100"/>
            <a:ext cx="710400" cy="1811400"/>
          </a:xfrm>
          <a:prstGeom prst="bentConnector3">
            <a:avLst>
              <a:gd fmla="val 97473" name="adj1"/>
            </a:avLst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/>
          <p:nvPr/>
        </p:nvSpPr>
        <p:spPr>
          <a:xfrm>
            <a:off x="0" y="265025"/>
            <a:ext cx="2693700" cy="5151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CONCLUSIÓN</a:t>
            </a:r>
            <a:endParaRPr b="1"/>
          </a:p>
        </p:txBody>
      </p:sp>
      <p:sp>
        <p:nvSpPr>
          <p:cNvPr id="223" name="Google Shape;223;p28"/>
          <p:cNvSpPr txBox="1"/>
          <p:nvPr/>
        </p:nvSpPr>
        <p:spPr>
          <a:xfrm>
            <a:off x="2092500" y="863125"/>
            <a:ext cx="49590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1800">
                <a:solidFill>
                  <a:srgbClr val="00FFFF"/>
                </a:solidFill>
              </a:rPr>
              <a:t>“El O.D.S. 9 es posible con las  energías del futuro y con </a:t>
            </a:r>
            <a:r>
              <a:rPr b="1" i="1" lang="es-419" sz="1800">
                <a:solidFill>
                  <a:srgbClr val="00FFFF"/>
                </a:solidFill>
              </a:rPr>
              <a:t>infraestructuras</a:t>
            </a:r>
            <a:r>
              <a:rPr b="1" i="1" lang="es-419" sz="1800">
                <a:solidFill>
                  <a:srgbClr val="00FFFF"/>
                </a:solidFill>
              </a:rPr>
              <a:t> resilientes para los P.M.A.”</a:t>
            </a:r>
            <a:endParaRPr b="1" i="1" sz="1800">
              <a:solidFill>
                <a:srgbClr val="00FFFF"/>
              </a:solidFill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 rotWithShape="1">
          <a:blip r:embed="rId3">
            <a:alphaModFix/>
          </a:blip>
          <a:srcRect b="16454" l="5786" r="2947" t="15941"/>
          <a:stretch/>
        </p:blipFill>
        <p:spPr>
          <a:xfrm>
            <a:off x="1783238" y="2412325"/>
            <a:ext cx="5577525" cy="195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825" y="1648525"/>
            <a:ext cx="2129650" cy="212965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29"/>
          <p:cNvSpPr txBox="1"/>
          <p:nvPr/>
        </p:nvSpPr>
        <p:spPr>
          <a:xfrm>
            <a:off x="3289875" y="1967250"/>
            <a:ext cx="5585400" cy="149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2100">
                <a:solidFill>
                  <a:schemeClr val="accent4"/>
                </a:solidFill>
              </a:rPr>
              <a:t>Presentación  en memoria del </a:t>
            </a:r>
            <a:r>
              <a:rPr b="1" i="1" lang="es-419" sz="2100">
                <a:solidFill>
                  <a:schemeClr val="accent4"/>
                </a:solidFill>
              </a:rPr>
              <a:t>todopoderoso</a:t>
            </a:r>
            <a:r>
              <a:rPr b="1" i="1" lang="es-419" sz="2100">
                <a:solidFill>
                  <a:schemeClr val="accent4"/>
                </a:solidFill>
              </a:rPr>
              <a:t> y omnipresente </a:t>
            </a:r>
            <a:r>
              <a:rPr b="1" i="1" lang="es-419" sz="2100">
                <a:solidFill>
                  <a:schemeClr val="accent4"/>
                </a:solidFill>
              </a:rPr>
              <a:t>Raymond</a:t>
            </a:r>
            <a:r>
              <a:rPr b="1" i="1" lang="es-419" sz="2100">
                <a:solidFill>
                  <a:schemeClr val="accent4"/>
                </a:solidFill>
              </a:rPr>
              <a:t> Chang.</a:t>
            </a:r>
            <a:endParaRPr b="1" i="1" sz="21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900">
              <a:solidFill>
                <a:schemeClr val="accent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-419" sz="2100">
                <a:solidFill>
                  <a:schemeClr val="accent4"/>
                </a:solidFill>
              </a:rPr>
              <a:t>1939 - 2017</a:t>
            </a:r>
            <a:endParaRPr b="1" i="1" sz="21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265025"/>
            <a:ext cx="5133600" cy="5151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INTRODUCCIÓN: La O.D.S. 9</a:t>
            </a:r>
            <a:endParaRPr b="1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774" y="1891025"/>
            <a:ext cx="1604525" cy="1361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75849" y="1651925"/>
            <a:ext cx="1793300" cy="179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/>
          <p:nvPr/>
        </p:nvCxnSpPr>
        <p:spPr>
          <a:xfrm flipH="1" rot="10800000">
            <a:off x="1998075" y="2546775"/>
            <a:ext cx="468000" cy="36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7150" y="1580713"/>
            <a:ext cx="1935725" cy="1935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7" name="Google Shape;67;p14"/>
          <p:cNvCxnSpPr/>
          <p:nvPr/>
        </p:nvCxnSpPr>
        <p:spPr>
          <a:xfrm flipH="1" rot="10800000">
            <a:off x="4478925" y="2546763"/>
            <a:ext cx="468000" cy="36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" name="Google Shape;68;p14"/>
          <p:cNvSpPr/>
          <p:nvPr/>
        </p:nvSpPr>
        <p:spPr>
          <a:xfrm>
            <a:off x="6959775" y="619700"/>
            <a:ext cx="248400" cy="3857700"/>
          </a:xfrm>
          <a:prstGeom prst="leftBracket">
            <a:avLst>
              <a:gd fmla="val 8333" name="adj"/>
            </a:avLst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4"/>
          <p:cNvCxnSpPr/>
          <p:nvPr/>
        </p:nvCxnSpPr>
        <p:spPr>
          <a:xfrm flipH="1" rot="10800000">
            <a:off x="6332150" y="2546750"/>
            <a:ext cx="468000" cy="360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" name="Google Shape;70;p14"/>
          <p:cNvSpPr txBox="1"/>
          <p:nvPr/>
        </p:nvSpPr>
        <p:spPr>
          <a:xfrm>
            <a:off x="2504700" y="3516450"/>
            <a:ext cx="1935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</a:rPr>
              <a:t>17 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dk1"/>
                </a:solidFill>
              </a:rPr>
              <a:t>Metas para el 2030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lt2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2003700" y="4069775"/>
            <a:ext cx="2984100" cy="8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</a:rPr>
              <a:t>&gt; </a:t>
            </a:r>
            <a:r>
              <a:rPr lang="es-419" sz="1300">
                <a:solidFill>
                  <a:schemeClr val="dk1"/>
                </a:solidFill>
              </a:rPr>
              <a:t>Reducir huella y emisiones de CO2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</a:rPr>
              <a:t>&gt; Construir una economía verde.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300">
                <a:solidFill>
                  <a:schemeClr val="dk1"/>
                </a:solidFill>
              </a:rPr>
              <a:t>&gt; Innovación y desarrollo sostenible.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17350" y="3497800"/>
            <a:ext cx="1671000" cy="8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4A86E8"/>
                </a:solidFill>
              </a:rPr>
              <a:t>Pacto a futuro de 193 países de la O.N.U.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4527763" y="3206125"/>
            <a:ext cx="2374500" cy="17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accent4"/>
                </a:solidFill>
              </a:rPr>
              <a:t>INDUSTRIA</a:t>
            </a:r>
            <a:endParaRPr b="1" sz="1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accent4"/>
                </a:solidFill>
              </a:rPr>
              <a:t>INNOVACIÓN</a:t>
            </a:r>
            <a:endParaRPr b="1" sz="15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chemeClr val="accent4"/>
                </a:solidFill>
              </a:rPr>
              <a:t>INFRAESTRUCTURAS</a:t>
            </a:r>
            <a:endParaRPr b="1" sz="1500">
              <a:solidFill>
                <a:schemeClr val="accent4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7083550" y="733025"/>
            <a:ext cx="1793400" cy="36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accent4"/>
                </a:solidFill>
              </a:rPr>
              <a:t>- </a:t>
            </a:r>
            <a:r>
              <a:rPr b="1" lang="es-419" sz="1600">
                <a:solidFill>
                  <a:schemeClr val="accent4"/>
                </a:solidFill>
              </a:rPr>
              <a:t>Reducción del crecimiento mundial de la manufactura.</a:t>
            </a:r>
            <a:endParaRPr b="1" sz="16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accent4"/>
                </a:solidFill>
              </a:rPr>
              <a:t>- Aumento de emisiones de CO2.</a:t>
            </a:r>
            <a:endParaRPr b="1" sz="16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>
                <a:solidFill>
                  <a:schemeClr val="accent4"/>
                </a:solidFill>
              </a:rPr>
              <a:t>- P.M.A. no cumplen las metas para el 2030.</a:t>
            </a:r>
            <a:endParaRPr b="1" sz="160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475" y="2307250"/>
            <a:ext cx="3060249" cy="2836248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/>
          <p:nvPr/>
        </p:nvSpPr>
        <p:spPr>
          <a:xfrm>
            <a:off x="0" y="265025"/>
            <a:ext cx="4893900" cy="515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 ENERGÍAS LIMPIAS</a:t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7300" y="3129650"/>
            <a:ext cx="1809400" cy="180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775" y="2508937"/>
            <a:ext cx="2432876" cy="243287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852950" y="1822700"/>
            <a:ext cx="1809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</a:rPr>
              <a:t>Energía eólica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667350" y="2571750"/>
            <a:ext cx="18093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</a:rPr>
              <a:t>Energía solar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623575" y="1728600"/>
            <a:ext cx="18093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dk1"/>
                </a:solidFill>
              </a:rPr>
              <a:t>Energía hidroeléctrica</a:t>
            </a:r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/>
          <p:nvPr/>
        </p:nvSpPr>
        <p:spPr>
          <a:xfrm>
            <a:off x="0" y="265025"/>
            <a:ext cx="4893900" cy="5151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LAS ENERGÍAS LIMPIAS</a:t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83350" y="1134700"/>
            <a:ext cx="3675600" cy="10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F1C232"/>
                </a:solidFill>
              </a:rPr>
              <a:t>Microrredes con energía renovable e I.A.</a:t>
            </a:r>
            <a:endParaRPr b="1" sz="1800">
              <a:solidFill>
                <a:srgbClr val="F1C232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047" y="2228200"/>
            <a:ext cx="3675550" cy="256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4550" y="2875881"/>
            <a:ext cx="1749075" cy="168011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4840975" y="2824300"/>
            <a:ext cx="24714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93C47D"/>
                </a:solidFill>
              </a:rPr>
              <a:t>Hidrógeno verde</a:t>
            </a:r>
            <a:endParaRPr b="1" sz="1800">
              <a:solidFill>
                <a:srgbClr val="93C47D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3899" y="926836"/>
            <a:ext cx="3913775" cy="15092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5394550" y="265025"/>
            <a:ext cx="32925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lt2"/>
                </a:solidFill>
              </a:rPr>
              <a:t>Captura y almacenamiento de carbono</a:t>
            </a:r>
            <a:endParaRPr b="1" sz="1800">
              <a:solidFill>
                <a:schemeClr val="lt2"/>
              </a:solidFill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09443" y="3139100"/>
            <a:ext cx="927500" cy="9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7">
            <a:alphaModFix/>
          </a:blip>
          <a:srcRect b="0" l="0" r="0" t="33559"/>
          <a:stretch/>
        </p:blipFill>
        <p:spPr>
          <a:xfrm>
            <a:off x="5148100" y="3860427"/>
            <a:ext cx="1857150" cy="70795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5300575" y="3345313"/>
            <a:ext cx="15522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CONICET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1021" y="780121"/>
            <a:ext cx="1093500" cy="10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/>
        </p:nvSpPr>
        <p:spPr>
          <a:xfrm>
            <a:off x="106950" y="2037725"/>
            <a:ext cx="588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6AA84F"/>
                </a:solidFill>
              </a:rPr>
              <a:t>Altos costos iniciales</a:t>
            </a:r>
            <a:r>
              <a:rPr lang="es-419" sz="1800">
                <a:solidFill>
                  <a:srgbClr val="6AA84F"/>
                </a:solidFill>
              </a:rPr>
              <a:t>: </a:t>
            </a:r>
            <a:endParaRPr sz="1800">
              <a:solidFill>
                <a:srgbClr val="6AA84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</a:rPr>
              <a:t>Instalación de infraestructuras para energías limpias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</a:rPr>
              <a:t>Retorno de la inversión es lento.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</a:rPr>
              <a:t>Aunque a largo plazo pueden generar ahorros operativos.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1396" y="1833838"/>
            <a:ext cx="1247774" cy="205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/>
          <p:nvPr/>
        </p:nvSpPr>
        <p:spPr>
          <a:xfrm>
            <a:off x="0" y="265025"/>
            <a:ext cx="6723300" cy="934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¿POR QUÉ ES DIFÍCIL LA ADOPCIÓN EN INDUSTRIAS?</a:t>
            </a:r>
            <a:endParaRPr b="1"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/>
        </p:nvSpPr>
        <p:spPr>
          <a:xfrm>
            <a:off x="244100" y="1923425"/>
            <a:ext cx="58815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FFD966"/>
                </a:solidFill>
              </a:rPr>
              <a:t>Discontinuidad de la energía</a:t>
            </a:r>
            <a:r>
              <a:rPr lang="es-419" sz="1800">
                <a:solidFill>
                  <a:srgbClr val="FFD966"/>
                </a:solidFill>
              </a:rPr>
              <a:t>: 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</a:rPr>
              <a:t>Las fuentes renovables dependen de condiciones climáticas.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</a:rPr>
              <a:t>Reto para industrias que requieren energía continua y fiable.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</a:rPr>
              <a:t>La tecnología de almacenamiento de energía aún no es lo suficientemente eficiente ni accesible.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825" y="1678550"/>
            <a:ext cx="2021201" cy="20212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0" y="265025"/>
            <a:ext cx="6723300" cy="934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¿POR QUÉ ES DIFÍCIL LA ADOPCIÓN EN INDUSTRIAS?</a:t>
            </a:r>
            <a:endParaRPr b="1"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175550" y="1786800"/>
            <a:ext cx="5881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D5A6BD"/>
                </a:solidFill>
              </a:rPr>
              <a:t>Costos de transición</a:t>
            </a:r>
            <a:r>
              <a:rPr lang="es-419" sz="1800">
                <a:solidFill>
                  <a:srgbClr val="D5A6BD"/>
                </a:solidFill>
              </a:rPr>
              <a:t>: </a:t>
            </a:r>
            <a:endParaRPr sz="1800">
              <a:solidFill>
                <a:srgbClr val="D5A6BD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</a:rPr>
              <a:t>Muchas industrias han invertido en infraestructuras para combustibles fósiles durante décadas.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</a:rPr>
              <a:t>Modificar o reemplazar plantas y equipos representa un gasto considerable.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 b="14469" l="15301" r="14699" t="17756"/>
          <a:stretch/>
        </p:blipFill>
        <p:spPr>
          <a:xfrm>
            <a:off x="6228725" y="1692900"/>
            <a:ext cx="2420700" cy="175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0" y="265025"/>
            <a:ext cx="6723300" cy="934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¿POR QUÉ ES DIFÍCIL LA ADOPCIÓN EN INDUSTRIAS?</a:t>
            </a:r>
            <a:endParaRPr b="1"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206025" y="1816750"/>
            <a:ext cx="58815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A2C4C9"/>
                </a:solidFill>
              </a:rPr>
              <a:t>Altas demandas energéticas</a:t>
            </a:r>
            <a:r>
              <a:rPr lang="es-419" sz="1800">
                <a:solidFill>
                  <a:srgbClr val="A2C4C9"/>
                </a:solidFill>
              </a:rPr>
              <a:t>: </a:t>
            </a:r>
            <a:endParaRPr sz="1800">
              <a:solidFill>
                <a:srgbClr val="A2C4C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</a:rPr>
              <a:t>Sectores intensivos en energía requieren un suministro estable y de alta densidad energética.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s-419" sz="1800">
                <a:solidFill>
                  <a:schemeClr val="dk1"/>
                </a:solidFill>
              </a:rPr>
              <a:t>Aunque se están desarrollando alternativas como el hidrógeno verde, estas tecnologías aún no son viables a gran escala.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0" y="265025"/>
            <a:ext cx="6723300" cy="934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¿POR QUÉ ES DIFÍCIL LA ADOPCIÓN EN INDUSTRIAS?</a:t>
            </a:r>
            <a:endParaRPr b="1" sz="28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625" y="1617838"/>
            <a:ext cx="2751675" cy="1907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/>
        </p:nvSpPr>
        <p:spPr>
          <a:xfrm>
            <a:off x="3609950" y="1578513"/>
            <a:ext cx="5379900" cy="25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chemeClr val="lt2"/>
                </a:solidFill>
              </a:rPr>
              <a:t>CO₂ como Gas de Efecto Invernadero</a:t>
            </a:r>
            <a:endParaRPr b="1"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 sz="1800">
                <a:solidFill>
                  <a:schemeClr val="lt2"/>
                </a:solidFill>
              </a:rPr>
              <a:t>Función</a:t>
            </a:r>
            <a:r>
              <a:rPr lang="es-419" sz="1800">
                <a:solidFill>
                  <a:schemeClr val="lt2"/>
                </a:solidFill>
              </a:rPr>
              <a:t>:</a:t>
            </a:r>
            <a:r>
              <a:rPr lang="es-419" sz="1800"/>
              <a:t> </a:t>
            </a:r>
            <a:r>
              <a:rPr lang="es-419" sz="1800">
                <a:solidFill>
                  <a:schemeClr val="dk1"/>
                </a:solidFill>
              </a:rPr>
              <a:t>El CO₂ atrapa calor en la atmósfera, contribuyendo al calentamiento global.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-419" sz="1800">
                <a:solidFill>
                  <a:schemeClr val="lt2"/>
                </a:solidFill>
              </a:rPr>
              <a:t>Mecanismo</a:t>
            </a:r>
            <a:r>
              <a:rPr lang="es-419" sz="1800">
                <a:solidFill>
                  <a:schemeClr val="lt2"/>
                </a:solidFill>
              </a:rPr>
              <a:t>: </a:t>
            </a:r>
            <a:r>
              <a:rPr lang="es-419" sz="1800">
                <a:solidFill>
                  <a:schemeClr val="dk1"/>
                </a:solidFill>
              </a:rPr>
              <a:t>Su estructura lineal y simétrica le permite absorber radiación infrarroja y re-irradiar el calor hacia la Tierra, aumentando la temperatura.</a:t>
            </a:r>
            <a:endParaRPr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0" y="265025"/>
            <a:ext cx="5194800" cy="515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CÓMO CONTAMINA EL CO2</a:t>
            </a:r>
            <a:endParaRPr b="1"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75" y="1531625"/>
            <a:ext cx="2621275" cy="2621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21"/>
          <p:cNvCxnSpPr/>
          <p:nvPr/>
        </p:nvCxnSpPr>
        <p:spPr>
          <a:xfrm flipH="1" rot="10800000">
            <a:off x="2558425" y="1791550"/>
            <a:ext cx="954000" cy="9288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